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302" r:id="rId3"/>
    <p:sldId id="303" r:id="rId4"/>
    <p:sldId id="304" r:id="rId5"/>
    <p:sldId id="269" r:id="rId6"/>
    <p:sldId id="259" r:id="rId7"/>
    <p:sldId id="257" r:id="rId8"/>
    <p:sldId id="308" r:id="rId9"/>
    <p:sldId id="309" r:id="rId10"/>
    <p:sldId id="310" r:id="rId11"/>
    <p:sldId id="312" r:id="rId12"/>
    <p:sldId id="274" r:id="rId13"/>
    <p:sldId id="281" r:id="rId14"/>
    <p:sldId id="305" r:id="rId15"/>
    <p:sldId id="306" r:id="rId16"/>
    <p:sldId id="262" r:id="rId17"/>
    <p:sldId id="311" r:id="rId18"/>
    <p:sldId id="307" r:id="rId19"/>
    <p:sldId id="313" r:id="rId20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1" autoAdjust="0"/>
    <p:restoredTop sz="94654"/>
  </p:normalViewPr>
  <p:slideViewPr>
    <p:cSldViewPr snapToGrid="0">
      <p:cViewPr varScale="1">
        <p:scale>
          <a:sx n="111" d="100"/>
          <a:sy n="111" d="100"/>
        </p:scale>
        <p:origin x="182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7CFA53-8479-4633-B12A-AA739B576CA7}" type="doc">
      <dgm:prSet loTypeId="urn:microsoft.com/office/officeart/2008/layout/AscendingPictureAccentProcess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C5E6FB2-1C1E-4854-A969-5E73DF4EF169}">
      <dgm:prSet phldrT="[Текст]" custT="1"/>
      <dgm:spPr/>
      <dgm:t>
        <a:bodyPr/>
        <a:lstStyle/>
        <a:p>
          <a:r>
            <a:rPr lang="ru-RU" sz="2400" b="1">
              <a:latin typeface="Arial" panose="020B0604020202020204" pitchFamily="34" charset="0"/>
              <a:cs typeface="Arial" panose="020B0604020202020204" pitchFamily="34" charset="0"/>
            </a:rPr>
            <a:t>15</a:t>
          </a:r>
          <a:r>
            <a:rPr lang="en-US" sz="2400" b="1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2400" b="1">
              <a:latin typeface="Arial" panose="020B0604020202020204" pitchFamily="34" charset="0"/>
              <a:cs typeface="Arial" panose="020B0604020202020204" pitchFamily="34" charset="0"/>
            </a:rPr>
            <a:t>08.2019 </a:t>
          </a:r>
          <a:endParaRPr lang="ru-RU" sz="2400" dirty="0"/>
        </a:p>
      </dgm:t>
    </dgm:pt>
    <dgm:pt modelId="{8E8C0818-AD86-4ABF-9CBA-8CAE475307CD}" type="parTrans" cxnId="{3780978B-6AFF-4ACC-8CAA-C786B09A17F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F35DCE7-89E9-4351-919D-D8E0B78639F0}" type="sibTrans" cxnId="{3780978B-6AFF-4ACC-8CAA-C786B09A17F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97D637D-6A31-48C9-845E-A79778BD4044}">
      <dgm:prSet phldrT="[Текст]" custT="1"/>
      <dgm:spPr/>
      <dgm:t>
        <a:bodyPr/>
        <a:lstStyle/>
        <a:p>
          <a:r>
            <a:rPr lang="ru-RU" sz="2400" b="1">
              <a:latin typeface="Arial" panose="020B0604020202020204" pitchFamily="34" charset="0"/>
              <a:cs typeface="Arial" panose="020B0604020202020204" pitchFamily="34" charset="0"/>
            </a:rPr>
            <a:t>01.12.2019</a:t>
          </a:r>
          <a:endParaRPr lang="ru-RU" sz="2400" dirty="0"/>
        </a:p>
      </dgm:t>
    </dgm:pt>
    <dgm:pt modelId="{97D16F22-13FA-444B-96E7-31C977F16E5E}" type="parTrans" cxnId="{0FFFFDC0-C93F-4C1C-BBF1-7481F60F4F7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6365AF9-FAAB-474D-A740-AD7EFC61CC4F}" type="sibTrans" cxnId="{0FFFFDC0-C93F-4C1C-BBF1-7481F60F4F7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16155D8-6776-48DB-89D2-76E018E80942}">
      <dgm:prSet custT="1"/>
      <dgm:spPr/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02.09.2019 22.10.2019 </a:t>
          </a:r>
          <a:endParaRPr lang="ru-RU" sz="2400" dirty="0"/>
        </a:p>
      </dgm:t>
    </dgm:pt>
    <dgm:pt modelId="{E4C7D1DD-F2FF-4354-82C8-8853B2F209D6}" type="parTrans" cxnId="{EE74E31C-B407-45AB-80D0-15C491F2FD5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01A4768-E2F4-4413-AC78-A408F7262D76}" type="sibTrans" cxnId="{EE74E31C-B407-45AB-80D0-15C491F2FD5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1D7506C-ABE3-4840-8A18-5A537FA0758F}">
      <dgm:prSet custT="1"/>
      <dgm:spPr/>
      <dgm:t>
        <a:bodyPr/>
        <a:lstStyle/>
        <a:p>
          <a:r>
            <a:rPr lang="ru-RU" sz="2400" b="1">
              <a:latin typeface="Arial" panose="020B0604020202020204" pitchFamily="34" charset="0"/>
              <a:cs typeface="Arial" panose="020B0604020202020204" pitchFamily="34" charset="0"/>
            </a:rPr>
            <a:t>02.11.2019</a:t>
          </a:r>
          <a:endParaRPr lang="ru-RU" sz="2400" dirty="0"/>
        </a:p>
      </dgm:t>
    </dgm:pt>
    <dgm:pt modelId="{B2547BC7-0751-44C0-81B8-D12E2149F19A}" type="parTrans" cxnId="{9644366C-8DF6-47FE-B437-6CA7975AC15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3BFAFF0-767A-4172-98FD-0A5B1CE10DBE}" type="sibTrans" cxnId="{9644366C-8DF6-47FE-B437-6CA7975AC15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8F138D7-B9A0-456B-948D-9C778A89F113}" type="pres">
      <dgm:prSet presAssocID="{CE7CFA53-8479-4633-B12A-AA739B576CA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0EF1E59-A589-4A4B-8BE3-656489C1D3EC}" type="pres">
      <dgm:prSet presAssocID="{CE7CFA53-8479-4633-B12A-AA739B576CA7}" presName="dot1" presStyleLbl="alignNode1" presStyleIdx="0" presStyleCnt="13"/>
      <dgm:spPr/>
    </dgm:pt>
    <dgm:pt modelId="{F0D5743B-1463-4556-BF6A-FED85F7C0745}" type="pres">
      <dgm:prSet presAssocID="{CE7CFA53-8479-4633-B12A-AA739B576CA7}" presName="dot2" presStyleLbl="alignNode1" presStyleIdx="1" presStyleCnt="13"/>
      <dgm:spPr/>
    </dgm:pt>
    <dgm:pt modelId="{E331AF50-8E4A-4A5D-AA45-F91D07BA9FED}" type="pres">
      <dgm:prSet presAssocID="{CE7CFA53-8479-4633-B12A-AA739B576CA7}" presName="dot3" presStyleLbl="alignNode1" presStyleIdx="2" presStyleCnt="13"/>
      <dgm:spPr/>
    </dgm:pt>
    <dgm:pt modelId="{D4B4533B-08AB-41ED-BF22-CD06716C3484}" type="pres">
      <dgm:prSet presAssocID="{CE7CFA53-8479-4633-B12A-AA739B576CA7}" presName="dot4" presStyleLbl="alignNode1" presStyleIdx="3" presStyleCnt="13"/>
      <dgm:spPr/>
    </dgm:pt>
    <dgm:pt modelId="{EA1F6438-5158-4C02-AA3C-09B34190EAE1}" type="pres">
      <dgm:prSet presAssocID="{CE7CFA53-8479-4633-B12A-AA739B576CA7}" presName="dot5" presStyleLbl="alignNode1" presStyleIdx="4" presStyleCnt="13"/>
      <dgm:spPr/>
    </dgm:pt>
    <dgm:pt modelId="{C88E8D6D-AEE1-43AF-A0C6-0BA6BE79DB2A}" type="pres">
      <dgm:prSet presAssocID="{CE7CFA53-8479-4633-B12A-AA739B576CA7}" presName="dot6" presStyleLbl="alignNode1" presStyleIdx="5" presStyleCnt="13"/>
      <dgm:spPr/>
    </dgm:pt>
    <dgm:pt modelId="{C35B801C-AEBD-4DBF-A398-85186EF01DC4}" type="pres">
      <dgm:prSet presAssocID="{CE7CFA53-8479-4633-B12A-AA739B576CA7}" presName="dotArrow1" presStyleLbl="alignNode1" presStyleIdx="6" presStyleCnt="13"/>
      <dgm:spPr/>
    </dgm:pt>
    <dgm:pt modelId="{D8DFFA70-B206-462E-884C-082BAA9ED37C}" type="pres">
      <dgm:prSet presAssocID="{CE7CFA53-8479-4633-B12A-AA739B576CA7}" presName="dotArrow2" presStyleLbl="alignNode1" presStyleIdx="7" presStyleCnt="13"/>
      <dgm:spPr/>
    </dgm:pt>
    <dgm:pt modelId="{9D6FDE9B-1367-4570-B15E-7173F2C89619}" type="pres">
      <dgm:prSet presAssocID="{CE7CFA53-8479-4633-B12A-AA739B576CA7}" presName="dotArrow3" presStyleLbl="alignNode1" presStyleIdx="8" presStyleCnt="13"/>
      <dgm:spPr/>
    </dgm:pt>
    <dgm:pt modelId="{68B29313-937E-43EC-9CF4-BA2567919FE9}" type="pres">
      <dgm:prSet presAssocID="{CE7CFA53-8479-4633-B12A-AA739B576CA7}" presName="dotArrow4" presStyleLbl="alignNode1" presStyleIdx="9" presStyleCnt="13"/>
      <dgm:spPr/>
    </dgm:pt>
    <dgm:pt modelId="{8A000982-6514-474F-97CC-A467C05E268D}" type="pres">
      <dgm:prSet presAssocID="{CE7CFA53-8479-4633-B12A-AA739B576CA7}" presName="dotArrow5" presStyleLbl="alignNode1" presStyleIdx="10" presStyleCnt="13"/>
      <dgm:spPr/>
    </dgm:pt>
    <dgm:pt modelId="{6689885A-7676-444B-8CE3-0D8948FAFBE1}" type="pres">
      <dgm:prSet presAssocID="{CE7CFA53-8479-4633-B12A-AA739B576CA7}" presName="dotArrow6" presStyleLbl="alignNode1" presStyleIdx="11" presStyleCnt="13"/>
      <dgm:spPr/>
    </dgm:pt>
    <dgm:pt modelId="{263D7C8E-FA08-4291-91B7-321F17CA3F0C}" type="pres">
      <dgm:prSet presAssocID="{CE7CFA53-8479-4633-B12A-AA739B576CA7}" presName="dotArrow7" presStyleLbl="alignNode1" presStyleIdx="12" presStyleCnt="13"/>
      <dgm:spPr/>
    </dgm:pt>
    <dgm:pt modelId="{76DB6744-ABEC-4C76-BA2A-EC0CB6EAF84A}" type="pres">
      <dgm:prSet presAssocID="{0C5E6FB2-1C1E-4854-A969-5E73DF4EF169}" presName="parTx1" presStyleLbl="node1" presStyleIdx="0" presStyleCnt="4"/>
      <dgm:spPr/>
      <dgm:t>
        <a:bodyPr/>
        <a:lstStyle/>
        <a:p>
          <a:endParaRPr lang="ru-RU"/>
        </a:p>
      </dgm:t>
    </dgm:pt>
    <dgm:pt modelId="{BD1941C2-5D00-4057-90CF-AE216DA4F1AE}" type="pres">
      <dgm:prSet presAssocID="{CF35DCE7-89E9-4351-919D-D8E0B78639F0}" presName="picture1" presStyleCnt="0"/>
      <dgm:spPr/>
    </dgm:pt>
    <dgm:pt modelId="{A392424C-5056-4ED7-955B-EEB97390D364}" type="pres">
      <dgm:prSet presAssocID="{CF35DCE7-89E9-4351-919D-D8E0B78639F0}" presName="imageRepeatNode" presStyleLbl="fgImgPlace1" presStyleIdx="0" presStyleCnt="4"/>
      <dgm:spPr/>
      <dgm:t>
        <a:bodyPr/>
        <a:lstStyle/>
        <a:p>
          <a:endParaRPr lang="ru-RU"/>
        </a:p>
      </dgm:t>
    </dgm:pt>
    <dgm:pt modelId="{E260A5C0-C55C-4978-8E1D-04C5DB23BD18}" type="pres">
      <dgm:prSet presAssocID="{C16155D8-6776-48DB-89D2-76E018E80942}" presName="parTx2" presStyleLbl="node1" presStyleIdx="1" presStyleCnt="4" custScaleY="143608"/>
      <dgm:spPr/>
      <dgm:t>
        <a:bodyPr/>
        <a:lstStyle/>
        <a:p>
          <a:endParaRPr lang="ru-RU"/>
        </a:p>
      </dgm:t>
    </dgm:pt>
    <dgm:pt modelId="{82FC97FE-F883-4840-B5B9-4498187C66CB}" type="pres">
      <dgm:prSet presAssocID="{601A4768-E2F4-4413-AC78-A408F7262D76}" presName="picture2" presStyleCnt="0"/>
      <dgm:spPr/>
    </dgm:pt>
    <dgm:pt modelId="{912CD818-1A58-4C95-AF08-18A354C3FDAF}" type="pres">
      <dgm:prSet presAssocID="{601A4768-E2F4-4413-AC78-A408F7262D76}" presName="imageRepeatNode" presStyleLbl="fgImgPlace1" presStyleIdx="1" presStyleCnt="4"/>
      <dgm:spPr/>
      <dgm:t>
        <a:bodyPr/>
        <a:lstStyle/>
        <a:p>
          <a:endParaRPr lang="ru-RU"/>
        </a:p>
      </dgm:t>
    </dgm:pt>
    <dgm:pt modelId="{B2814BDD-5D70-48A4-9B5C-26BFD6B95A9F}" type="pres">
      <dgm:prSet presAssocID="{81D7506C-ABE3-4840-8A18-5A537FA0758F}" presName="parTx3" presStyleLbl="node1" presStyleIdx="2" presStyleCnt="4"/>
      <dgm:spPr/>
      <dgm:t>
        <a:bodyPr/>
        <a:lstStyle/>
        <a:p>
          <a:endParaRPr lang="ru-RU"/>
        </a:p>
      </dgm:t>
    </dgm:pt>
    <dgm:pt modelId="{E1B88EFC-6C1D-4277-9C60-2B6C049572BD}" type="pres">
      <dgm:prSet presAssocID="{13BFAFF0-767A-4172-98FD-0A5B1CE10DBE}" presName="picture3" presStyleCnt="0"/>
      <dgm:spPr/>
    </dgm:pt>
    <dgm:pt modelId="{BFC0FDA1-C929-4928-8FEB-8B96550D2D35}" type="pres">
      <dgm:prSet presAssocID="{13BFAFF0-767A-4172-98FD-0A5B1CE10DBE}" presName="imageRepeatNode" presStyleLbl="fgImgPlace1" presStyleIdx="2" presStyleCnt="4"/>
      <dgm:spPr/>
      <dgm:t>
        <a:bodyPr/>
        <a:lstStyle/>
        <a:p>
          <a:endParaRPr lang="ru-RU"/>
        </a:p>
      </dgm:t>
    </dgm:pt>
    <dgm:pt modelId="{62D86015-C6FA-4DBE-A4B7-3B9C3702ABFB}" type="pres">
      <dgm:prSet presAssocID="{F97D637D-6A31-48C9-845E-A79778BD4044}" presName="parTx4" presStyleLbl="node1" presStyleIdx="3" presStyleCnt="4" custScaleX="102263"/>
      <dgm:spPr/>
      <dgm:t>
        <a:bodyPr/>
        <a:lstStyle/>
        <a:p>
          <a:endParaRPr lang="ru-RU"/>
        </a:p>
      </dgm:t>
    </dgm:pt>
    <dgm:pt modelId="{BC0E5403-25D4-41F0-87BD-B87858717F25}" type="pres">
      <dgm:prSet presAssocID="{86365AF9-FAAB-474D-A740-AD7EFC61CC4F}" presName="picture4" presStyleCnt="0"/>
      <dgm:spPr/>
    </dgm:pt>
    <dgm:pt modelId="{D5070B99-0787-41C5-AC2A-53A57426E66D}" type="pres">
      <dgm:prSet presAssocID="{86365AF9-FAAB-474D-A740-AD7EFC61CC4F}" presName="imageRepeatNode" presStyleLbl="fgImgPlace1" presStyleIdx="3" presStyleCnt="4"/>
      <dgm:spPr/>
      <dgm:t>
        <a:bodyPr/>
        <a:lstStyle/>
        <a:p>
          <a:endParaRPr lang="ru-RU"/>
        </a:p>
      </dgm:t>
    </dgm:pt>
  </dgm:ptLst>
  <dgm:cxnLst>
    <dgm:cxn modelId="{78B604C6-B9AE-4A24-A9DD-9F049CC072DE}" type="presOf" srcId="{81D7506C-ABE3-4840-8A18-5A537FA0758F}" destId="{B2814BDD-5D70-48A4-9B5C-26BFD6B95A9F}" srcOrd="0" destOrd="0" presId="urn:microsoft.com/office/officeart/2008/layout/AscendingPictureAccentProcess"/>
    <dgm:cxn modelId="{94057928-C403-4BCC-A2E0-66BD40DB9BF1}" type="presOf" srcId="{CF35DCE7-89E9-4351-919D-D8E0B78639F0}" destId="{A392424C-5056-4ED7-955B-EEB97390D364}" srcOrd="0" destOrd="0" presId="urn:microsoft.com/office/officeart/2008/layout/AscendingPictureAccentProcess"/>
    <dgm:cxn modelId="{BA619827-3E7F-480C-BE53-0C2DAECB75D4}" type="presOf" srcId="{CE7CFA53-8479-4633-B12A-AA739B576CA7}" destId="{D8F138D7-B9A0-456B-948D-9C778A89F113}" srcOrd="0" destOrd="0" presId="urn:microsoft.com/office/officeart/2008/layout/AscendingPictureAccentProcess"/>
    <dgm:cxn modelId="{B3B3D14B-2DB8-421A-965F-9D13DC0E99D2}" type="presOf" srcId="{601A4768-E2F4-4413-AC78-A408F7262D76}" destId="{912CD818-1A58-4C95-AF08-18A354C3FDAF}" srcOrd="0" destOrd="0" presId="urn:microsoft.com/office/officeart/2008/layout/AscendingPictureAccentProcess"/>
    <dgm:cxn modelId="{9644366C-8DF6-47FE-B437-6CA7975AC15C}" srcId="{CE7CFA53-8479-4633-B12A-AA739B576CA7}" destId="{81D7506C-ABE3-4840-8A18-5A537FA0758F}" srcOrd="2" destOrd="0" parTransId="{B2547BC7-0751-44C0-81B8-D12E2149F19A}" sibTransId="{13BFAFF0-767A-4172-98FD-0A5B1CE10DBE}"/>
    <dgm:cxn modelId="{661CDA2A-C810-4324-BD06-1BD159C20099}" type="presOf" srcId="{86365AF9-FAAB-474D-A740-AD7EFC61CC4F}" destId="{D5070B99-0787-41C5-AC2A-53A57426E66D}" srcOrd="0" destOrd="0" presId="urn:microsoft.com/office/officeart/2008/layout/AscendingPictureAccentProcess"/>
    <dgm:cxn modelId="{2EFD1166-CCDE-404D-8FAD-2902CB07AF67}" type="presOf" srcId="{F97D637D-6A31-48C9-845E-A79778BD4044}" destId="{62D86015-C6FA-4DBE-A4B7-3B9C3702ABFB}" srcOrd="0" destOrd="0" presId="urn:microsoft.com/office/officeart/2008/layout/AscendingPictureAccentProcess"/>
    <dgm:cxn modelId="{A41F20CA-E59F-4C76-A9F5-4E06B3D31FF0}" type="presOf" srcId="{C16155D8-6776-48DB-89D2-76E018E80942}" destId="{E260A5C0-C55C-4978-8E1D-04C5DB23BD18}" srcOrd="0" destOrd="0" presId="urn:microsoft.com/office/officeart/2008/layout/AscendingPictureAccentProcess"/>
    <dgm:cxn modelId="{EE74E31C-B407-45AB-80D0-15C491F2FD52}" srcId="{CE7CFA53-8479-4633-B12A-AA739B576CA7}" destId="{C16155D8-6776-48DB-89D2-76E018E80942}" srcOrd="1" destOrd="0" parTransId="{E4C7D1DD-F2FF-4354-82C8-8853B2F209D6}" sibTransId="{601A4768-E2F4-4413-AC78-A408F7262D76}"/>
    <dgm:cxn modelId="{0FFFFDC0-C93F-4C1C-BBF1-7481F60F4F70}" srcId="{CE7CFA53-8479-4633-B12A-AA739B576CA7}" destId="{F97D637D-6A31-48C9-845E-A79778BD4044}" srcOrd="3" destOrd="0" parTransId="{97D16F22-13FA-444B-96E7-31C977F16E5E}" sibTransId="{86365AF9-FAAB-474D-A740-AD7EFC61CC4F}"/>
    <dgm:cxn modelId="{6E4B3FDC-BE77-4287-9D22-2577D5B9B05D}" type="presOf" srcId="{13BFAFF0-767A-4172-98FD-0A5B1CE10DBE}" destId="{BFC0FDA1-C929-4928-8FEB-8B96550D2D35}" srcOrd="0" destOrd="0" presId="urn:microsoft.com/office/officeart/2008/layout/AscendingPictureAccentProcess"/>
    <dgm:cxn modelId="{3780978B-6AFF-4ACC-8CAA-C786B09A17FA}" srcId="{CE7CFA53-8479-4633-B12A-AA739B576CA7}" destId="{0C5E6FB2-1C1E-4854-A969-5E73DF4EF169}" srcOrd="0" destOrd="0" parTransId="{8E8C0818-AD86-4ABF-9CBA-8CAE475307CD}" sibTransId="{CF35DCE7-89E9-4351-919D-D8E0B78639F0}"/>
    <dgm:cxn modelId="{D58DCD53-B16A-48C2-9CB0-D97EDDE1B7B9}" type="presOf" srcId="{0C5E6FB2-1C1E-4854-A969-5E73DF4EF169}" destId="{76DB6744-ABEC-4C76-BA2A-EC0CB6EAF84A}" srcOrd="0" destOrd="0" presId="urn:microsoft.com/office/officeart/2008/layout/AscendingPictureAccentProcess"/>
    <dgm:cxn modelId="{26F0AFE6-3452-4653-8DC9-1238F8AB6817}" type="presParOf" srcId="{D8F138D7-B9A0-456B-948D-9C778A89F113}" destId="{80EF1E59-A589-4A4B-8BE3-656489C1D3EC}" srcOrd="0" destOrd="0" presId="urn:microsoft.com/office/officeart/2008/layout/AscendingPictureAccentProcess"/>
    <dgm:cxn modelId="{2DA1B2F0-5539-4F0B-B801-B20A66E07C8A}" type="presParOf" srcId="{D8F138D7-B9A0-456B-948D-9C778A89F113}" destId="{F0D5743B-1463-4556-BF6A-FED85F7C0745}" srcOrd="1" destOrd="0" presId="urn:microsoft.com/office/officeart/2008/layout/AscendingPictureAccentProcess"/>
    <dgm:cxn modelId="{ED6B1AE9-E55C-4C53-A3B9-5155D022B8D9}" type="presParOf" srcId="{D8F138D7-B9A0-456B-948D-9C778A89F113}" destId="{E331AF50-8E4A-4A5D-AA45-F91D07BA9FED}" srcOrd="2" destOrd="0" presId="urn:microsoft.com/office/officeart/2008/layout/AscendingPictureAccentProcess"/>
    <dgm:cxn modelId="{493690E7-D27B-4CAE-9DCB-5D7C202978BD}" type="presParOf" srcId="{D8F138D7-B9A0-456B-948D-9C778A89F113}" destId="{D4B4533B-08AB-41ED-BF22-CD06716C3484}" srcOrd="3" destOrd="0" presId="urn:microsoft.com/office/officeart/2008/layout/AscendingPictureAccentProcess"/>
    <dgm:cxn modelId="{F359442D-887F-4BEA-98B3-7E34EB7572EF}" type="presParOf" srcId="{D8F138D7-B9A0-456B-948D-9C778A89F113}" destId="{EA1F6438-5158-4C02-AA3C-09B34190EAE1}" srcOrd="4" destOrd="0" presId="urn:microsoft.com/office/officeart/2008/layout/AscendingPictureAccentProcess"/>
    <dgm:cxn modelId="{2023E600-E282-495F-8E35-6B3A588DA3C9}" type="presParOf" srcId="{D8F138D7-B9A0-456B-948D-9C778A89F113}" destId="{C88E8D6D-AEE1-43AF-A0C6-0BA6BE79DB2A}" srcOrd="5" destOrd="0" presId="urn:microsoft.com/office/officeart/2008/layout/AscendingPictureAccentProcess"/>
    <dgm:cxn modelId="{BFF7A023-B71F-44F0-852F-63FB0C36BC6C}" type="presParOf" srcId="{D8F138D7-B9A0-456B-948D-9C778A89F113}" destId="{C35B801C-AEBD-4DBF-A398-85186EF01DC4}" srcOrd="6" destOrd="0" presId="urn:microsoft.com/office/officeart/2008/layout/AscendingPictureAccentProcess"/>
    <dgm:cxn modelId="{51F9B7EA-C3AB-42C6-8203-58343240FCF5}" type="presParOf" srcId="{D8F138D7-B9A0-456B-948D-9C778A89F113}" destId="{D8DFFA70-B206-462E-884C-082BAA9ED37C}" srcOrd="7" destOrd="0" presId="urn:microsoft.com/office/officeart/2008/layout/AscendingPictureAccentProcess"/>
    <dgm:cxn modelId="{3617928D-5376-4BC2-AF09-D0F817C51C9A}" type="presParOf" srcId="{D8F138D7-B9A0-456B-948D-9C778A89F113}" destId="{9D6FDE9B-1367-4570-B15E-7173F2C89619}" srcOrd="8" destOrd="0" presId="urn:microsoft.com/office/officeart/2008/layout/AscendingPictureAccentProcess"/>
    <dgm:cxn modelId="{E90668DE-978A-4AB4-9CBF-D11343893EB0}" type="presParOf" srcId="{D8F138D7-B9A0-456B-948D-9C778A89F113}" destId="{68B29313-937E-43EC-9CF4-BA2567919FE9}" srcOrd="9" destOrd="0" presId="urn:microsoft.com/office/officeart/2008/layout/AscendingPictureAccentProcess"/>
    <dgm:cxn modelId="{816543FD-E83C-41BF-886C-82497C199B2F}" type="presParOf" srcId="{D8F138D7-B9A0-456B-948D-9C778A89F113}" destId="{8A000982-6514-474F-97CC-A467C05E268D}" srcOrd="10" destOrd="0" presId="urn:microsoft.com/office/officeart/2008/layout/AscendingPictureAccentProcess"/>
    <dgm:cxn modelId="{18D98E06-417F-4648-B0B9-7C44B5D5F832}" type="presParOf" srcId="{D8F138D7-B9A0-456B-948D-9C778A89F113}" destId="{6689885A-7676-444B-8CE3-0D8948FAFBE1}" srcOrd="11" destOrd="0" presId="urn:microsoft.com/office/officeart/2008/layout/AscendingPictureAccentProcess"/>
    <dgm:cxn modelId="{B84DC42C-853C-45A4-B190-ABD329BA9563}" type="presParOf" srcId="{D8F138D7-B9A0-456B-948D-9C778A89F113}" destId="{263D7C8E-FA08-4291-91B7-321F17CA3F0C}" srcOrd="12" destOrd="0" presId="urn:microsoft.com/office/officeart/2008/layout/AscendingPictureAccentProcess"/>
    <dgm:cxn modelId="{07255C2C-4352-4A25-848B-E78012551C44}" type="presParOf" srcId="{D8F138D7-B9A0-456B-948D-9C778A89F113}" destId="{76DB6744-ABEC-4C76-BA2A-EC0CB6EAF84A}" srcOrd="13" destOrd="0" presId="urn:microsoft.com/office/officeart/2008/layout/AscendingPictureAccentProcess"/>
    <dgm:cxn modelId="{25D2B8BE-68DB-44B0-A6DF-91E88BE1D540}" type="presParOf" srcId="{D8F138D7-B9A0-456B-948D-9C778A89F113}" destId="{BD1941C2-5D00-4057-90CF-AE216DA4F1AE}" srcOrd="14" destOrd="0" presId="urn:microsoft.com/office/officeart/2008/layout/AscendingPictureAccentProcess"/>
    <dgm:cxn modelId="{E57F8408-9145-4BA4-8A7D-7E92BAD7B93A}" type="presParOf" srcId="{BD1941C2-5D00-4057-90CF-AE216DA4F1AE}" destId="{A392424C-5056-4ED7-955B-EEB97390D364}" srcOrd="0" destOrd="0" presId="urn:microsoft.com/office/officeart/2008/layout/AscendingPictureAccentProcess"/>
    <dgm:cxn modelId="{F96E910A-11F7-4DB6-9182-8A239E1C02D4}" type="presParOf" srcId="{D8F138D7-B9A0-456B-948D-9C778A89F113}" destId="{E260A5C0-C55C-4978-8E1D-04C5DB23BD18}" srcOrd="15" destOrd="0" presId="urn:microsoft.com/office/officeart/2008/layout/AscendingPictureAccentProcess"/>
    <dgm:cxn modelId="{07D4133A-C880-4359-8942-DB04F3CEECA9}" type="presParOf" srcId="{D8F138D7-B9A0-456B-948D-9C778A89F113}" destId="{82FC97FE-F883-4840-B5B9-4498187C66CB}" srcOrd="16" destOrd="0" presId="urn:microsoft.com/office/officeart/2008/layout/AscendingPictureAccentProcess"/>
    <dgm:cxn modelId="{F03CE580-452C-42E4-99B0-8E966670D2D1}" type="presParOf" srcId="{82FC97FE-F883-4840-B5B9-4498187C66CB}" destId="{912CD818-1A58-4C95-AF08-18A354C3FDAF}" srcOrd="0" destOrd="0" presId="urn:microsoft.com/office/officeart/2008/layout/AscendingPictureAccentProcess"/>
    <dgm:cxn modelId="{D77AC1C4-E930-473F-BE91-6A8F8300D556}" type="presParOf" srcId="{D8F138D7-B9A0-456B-948D-9C778A89F113}" destId="{B2814BDD-5D70-48A4-9B5C-26BFD6B95A9F}" srcOrd="17" destOrd="0" presId="urn:microsoft.com/office/officeart/2008/layout/AscendingPictureAccentProcess"/>
    <dgm:cxn modelId="{E6EA5F5A-A928-4283-A8BD-BB35910CA31E}" type="presParOf" srcId="{D8F138D7-B9A0-456B-948D-9C778A89F113}" destId="{E1B88EFC-6C1D-4277-9C60-2B6C049572BD}" srcOrd="18" destOrd="0" presId="urn:microsoft.com/office/officeart/2008/layout/AscendingPictureAccentProcess"/>
    <dgm:cxn modelId="{7E5E8C1A-C403-4D8E-B248-7D3856776679}" type="presParOf" srcId="{E1B88EFC-6C1D-4277-9C60-2B6C049572BD}" destId="{BFC0FDA1-C929-4928-8FEB-8B96550D2D35}" srcOrd="0" destOrd="0" presId="urn:microsoft.com/office/officeart/2008/layout/AscendingPictureAccentProcess"/>
    <dgm:cxn modelId="{0BB7B030-D88B-4099-8D19-B225FF2BA850}" type="presParOf" srcId="{D8F138D7-B9A0-456B-948D-9C778A89F113}" destId="{62D86015-C6FA-4DBE-A4B7-3B9C3702ABFB}" srcOrd="19" destOrd="0" presId="urn:microsoft.com/office/officeart/2008/layout/AscendingPictureAccentProcess"/>
    <dgm:cxn modelId="{1A402FF3-5367-41DB-8609-8E30122BE3DB}" type="presParOf" srcId="{D8F138D7-B9A0-456B-948D-9C778A89F113}" destId="{BC0E5403-25D4-41F0-87BD-B87858717F25}" srcOrd="20" destOrd="0" presId="urn:microsoft.com/office/officeart/2008/layout/AscendingPictureAccentProcess"/>
    <dgm:cxn modelId="{03746544-7A86-498E-811A-419CCAAF0A6F}" type="presParOf" srcId="{BC0E5403-25D4-41F0-87BD-B87858717F25}" destId="{D5070B99-0787-41C5-AC2A-53A57426E66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F1E59-A589-4A4B-8BE3-656489C1D3EC}">
      <dsp:nvSpPr>
        <dsp:cNvPr id="0" name=""/>
        <dsp:cNvSpPr/>
      </dsp:nvSpPr>
      <dsp:spPr>
        <a:xfrm>
          <a:off x="2092324" y="4351292"/>
          <a:ext cx="104558" cy="1045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D5743B-1463-4556-BF6A-FED85F7C0745}">
      <dsp:nvSpPr>
        <dsp:cNvPr id="0" name=""/>
        <dsp:cNvSpPr/>
      </dsp:nvSpPr>
      <dsp:spPr>
        <a:xfrm>
          <a:off x="1859414" y="4457494"/>
          <a:ext cx="104558" cy="104558"/>
        </a:xfrm>
        <a:prstGeom prst="ellipse">
          <a:avLst/>
        </a:prstGeom>
        <a:gradFill rotWithShape="0">
          <a:gsLst>
            <a:gs pos="0">
              <a:schemeClr val="accent4">
                <a:hueOff val="866308"/>
                <a:satOff val="-3997"/>
                <a:lumOff val="1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66308"/>
                <a:satOff val="-3997"/>
                <a:lumOff val="1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66308"/>
                <a:satOff val="-3997"/>
                <a:lumOff val="1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66308"/>
              <a:satOff val="-3997"/>
              <a:lumOff val="14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31AF50-8E4A-4A5D-AA45-F91D07BA9FED}">
      <dsp:nvSpPr>
        <dsp:cNvPr id="0" name=""/>
        <dsp:cNvSpPr/>
      </dsp:nvSpPr>
      <dsp:spPr>
        <a:xfrm>
          <a:off x="1619617" y="4544926"/>
          <a:ext cx="104558" cy="104558"/>
        </a:xfrm>
        <a:prstGeom prst="ellipse">
          <a:avLst/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B4533B-08AB-41ED-BF22-CD06716C3484}">
      <dsp:nvSpPr>
        <dsp:cNvPr id="0" name=""/>
        <dsp:cNvSpPr/>
      </dsp:nvSpPr>
      <dsp:spPr>
        <a:xfrm>
          <a:off x="1372933" y="4613093"/>
          <a:ext cx="104558" cy="104558"/>
        </a:xfrm>
        <a:prstGeom prst="ellipse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1F6438-5158-4C02-AA3C-09B34190EAE1}">
      <dsp:nvSpPr>
        <dsp:cNvPr id="0" name=""/>
        <dsp:cNvSpPr/>
      </dsp:nvSpPr>
      <dsp:spPr>
        <a:xfrm>
          <a:off x="3181115" y="3464129"/>
          <a:ext cx="104558" cy="104558"/>
        </a:xfrm>
        <a:prstGeom prst="ellips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88E8D6D-AEE1-43AF-A0C6-0BA6BE79DB2A}">
      <dsp:nvSpPr>
        <dsp:cNvPr id="0" name=""/>
        <dsp:cNvSpPr/>
      </dsp:nvSpPr>
      <dsp:spPr>
        <a:xfrm>
          <a:off x="3802207" y="2162529"/>
          <a:ext cx="104558" cy="104558"/>
        </a:xfrm>
        <a:prstGeom prst="ellipse">
          <a:avLst/>
        </a:prstGeom>
        <a:gradFill rotWithShape="0">
          <a:gsLst>
            <a:gs pos="0">
              <a:schemeClr val="accent4">
                <a:hueOff val="4331538"/>
                <a:satOff val="-19987"/>
                <a:lumOff val="73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331538"/>
                <a:satOff val="-19987"/>
                <a:lumOff val="73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331538"/>
                <a:satOff val="-19987"/>
                <a:lumOff val="73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331538"/>
              <a:satOff val="-19987"/>
              <a:lumOff val="73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5B801C-AEBD-4DBF-A398-85186EF01DC4}">
      <dsp:nvSpPr>
        <dsp:cNvPr id="0" name=""/>
        <dsp:cNvSpPr/>
      </dsp:nvSpPr>
      <dsp:spPr>
        <a:xfrm>
          <a:off x="3634412" y="538370"/>
          <a:ext cx="104558" cy="104558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DFFA70-B206-462E-884C-082BAA9ED37C}">
      <dsp:nvSpPr>
        <dsp:cNvPr id="0" name=""/>
        <dsp:cNvSpPr/>
      </dsp:nvSpPr>
      <dsp:spPr>
        <a:xfrm>
          <a:off x="3783424" y="432662"/>
          <a:ext cx="104558" cy="104558"/>
        </a:xfrm>
        <a:prstGeom prst="ellipse">
          <a:avLst/>
        </a:prstGeom>
        <a:gradFill rotWithShape="0">
          <a:gsLst>
            <a:gs pos="0">
              <a:schemeClr val="accent4">
                <a:hueOff val="6064154"/>
                <a:satOff val="-27981"/>
                <a:lumOff val="103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064154"/>
                <a:satOff val="-27981"/>
                <a:lumOff val="103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064154"/>
                <a:satOff val="-27981"/>
                <a:lumOff val="103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064154"/>
              <a:satOff val="-27981"/>
              <a:lumOff val="10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6FDE9B-1367-4570-B15E-7173F2C89619}">
      <dsp:nvSpPr>
        <dsp:cNvPr id="0" name=""/>
        <dsp:cNvSpPr/>
      </dsp:nvSpPr>
      <dsp:spPr>
        <a:xfrm>
          <a:off x="3932437" y="326953"/>
          <a:ext cx="104558" cy="104558"/>
        </a:xfrm>
        <a:prstGeom prst="ellipse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B29313-937E-43EC-9CF4-BA2567919FE9}">
      <dsp:nvSpPr>
        <dsp:cNvPr id="0" name=""/>
        <dsp:cNvSpPr/>
      </dsp:nvSpPr>
      <dsp:spPr>
        <a:xfrm>
          <a:off x="4081449" y="432662"/>
          <a:ext cx="104558" cy="104558"/>
        </a:xfrm>
        <a:prstGeom prst="ellipse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000982-6514-474F-97CC-A467C05E268D}">
      <dsp:nvSpPr>
        <dsp:cNvPr id="0" name=""/>
        <dsp:cNvSpPr/>
      </dsp:nvSpPr>
      <dsp:spPr>
        <a:xfrm>
          <a:off x="4231087" y="538370"/>
          <a:ext cx="104558" cy="104558"/>
        </a:xfrm>
        <a:prstGeom prst="ellipse">
          <a:avLst/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89885A-7676-444B-8CE3-0D8948FAFBE1}">
      <dsp:nvSpPr>
        <dsp:cNvPr id="0" name=""/>
        <dsp:cNvSpPr/>
      </dsp:nvSpPr>
      <dsp:spPr>
        <a:xfrm>
          <a:off x="3932437" y="550225"/>
          <a:ext cx="104558" cy="104558"/>
        </a:xfrm>
        <a:prstGeom prst="ellipse">
          <a:avLst/>
        </a:prstGeom>
        <a:gradFill rotWithShape="0">
          <a:gsLst>
            <a:gs pos="0">
              <a:schemeClr val="accent4">
                <a:hueOff val="9529384"/>
                <a:satOff val="-43971"/>
                <a:lumOff val="161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529384"/>
                <a:satOff val="-43971"/>
                <a:lumOff val="161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529384"/>
                <a:satOff val="-43971"/>
                <a:lumOff val="161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529384"/>
              <a:satOff val="-43971"/>
              <a:lumOff val="16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3D7C8E-FA08-4291-91B7-321F17CA3F0C}">
      <dsp:nvSpPr>
        <dsp:cNvPr id="0" name=""/>
        <dsp:cNvSpPr/>
      </dsp:nvSpPr>
      <dsp:spPr>
        <a:xfrm>
          <a:off x="3932437" y="773498"/>
          <a:ext cx="104558" cy="104558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DB6744-ABEC-4C76-BA2A-EC0CB6EAF84A}">
      <dsp:nvSpPr>
        <dsp:cNvPr id="0" name=""/>
        <dsp:cNvSpPr/>
      </dsp:nvSpPr>
      <dsp:spPr>
        <a:xfrm>
          <a:off x="776572" y="4822948"/>
          <a:ext cx="2250835" cy="60362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427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>
              <a:latin typeface="Arial" panose="020B0604020202020204" pitchFamily="34" charset="0"/>
              <a:cs typeface="Arial" panose="020B0604020202020204" pitchFamily="34" charset="0"/>
            </a:rPr>
            <a:t>15</a:t>
          </a:r>
          <a:r>
            <a:rPr lang="en-US" sz="2400" b="1" kern="120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2400" b="1" kern="1200">
              <a:latin typeface="Arial" panose="020B0604020202020204" pitchFamily="34" charset="0"/>
              <a:cs typeface="Arial" panose="020B0604020202020204" pitchFamily="34" charset="0"/>
            </a:rPr>
            <a:t>08.2019 </a:t>
          </a:r>
          <a:endParaRPr lang="ru-RU" sz="2400" kern="1200" dirty="0"/>
        </a:p>
      </dsp:txBody>
      <dsp:txXfrm>
        <a:off x="806039" y="4852415"/>
        <a:ext cx="2191901" cy="544692"/>
      </dsp:txXfrm>
    </dsp:sp>
    <dsp:sp modelId="{A392424C-5056-4ED7-955B-EEB97390D364}">
      <dsp:nvSpPr>
        <dsp:cNvPr id="0" name=""/>
        <dsp:cNvSpPr/>
      </dsp:nvSpPr>
      <dsp:spPr>
        <a:xfrm>
          <a:off x="152661" y="4230930"/>
          <a:ext cx="1043711" cy="1043749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60A5C0-C55C-4978-8E1D-04C5DB23BD18}">
      <dsp:nvSpPr>
        <dsp:cNvPr id="0" name=""/>
        <dsp:cNvSpPr/>
      </dsp:nvSpPr>
      <dsp:spPr>
        <a:xfrm>
          <a:off x="2797001" y="3962734"/>
          <a:ext cx="2250835" cy="866855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427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02.09.2019 22.10.2019 </a:t>
          </a:r>
          <a:endParaRPr lang="ru-RU" sz="2400" kern="1200" dirty="0"/>
        </a:p>
      </dsp:txBody>
      <dsp:txXfrm>
        <a:off x="2839317" y="4005050"/>
        <a:ext cx="2166203" cy="782223"/>
      </dsp:txXfrm>
    </dsp:sp>
    <dsp:sp modelId="{912CD818-1A58-4C95-AF08-18A354C3FDAF}">
      <dsp:nvSpPr>
        <dsp:cNvPr id="0" name=""/>
        <dsp:cNvSpPr/>
      </dsp:nvSpPr>
      <dsp:spPr>
        <a:xfrm>
          <a:off x="2173091" y="3502331"/>
          <a:ext cx="1043711" cy="1043749"/>
        </a:xfrm>
        <a:prstGeom prst="ellipse">
          <a:avLst/>
        </a:prstGeom>
        <a:solidFill>
          <a:schemeClr val="accent4">
            <a:tint val="50000"/>
            <a:hueOff val="3815842"/>
            <a:satOff val="-20052"/>
            <a:lumOff val="-145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814BDD-5D70-48A4-9B5C-26BFD6B95A9F}">
      <dsp:nvSpPr>
        <dsp:cNvPr id="0" name=""/>
        <dsp:cNvSpPr/>
      </dsp:nvSpPr>
      <dsp:spPr>
        <a:xfrm>
          <a:off x="3657265" y="2945384"/>
          <a:ext cx="2250835" cy="603626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427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>
              <a:latin typeface="Arial" panose="020B0604020202020204" pitchFamily="34" charset="0"/>
              <a:cs typeface="Arial" panose="020B0604020202020204" pitchFamily="34" charset="0"/>
            </a:rPr>
            <a:t>02.11.2019</a:t>
          </a:r>
          <a:endParaRPr lang="ru-RU" sz="2400" kern="1200" dirty="0"/>
        </a:p>
      </dsp:txBody>
      <dsp:txXfrm>
        <a:off x="3686732" y="2974851"/>
        <a:ext cx="2191901" cy="544692"/>
      </dsp:txXfrm>
    </dsp:sp>
    <dsp:sp modelId="{BFC0FDA1-C929-4928-8FEB-8B96550D2D35}">
      <dsp:nvSpPr>
        <dsp:cNvPr id="0" name=""/>
        <dsp:cNvSpPr/>
      </dsp:nvSpPr>
      <dsp:spPr>
        <a:xfrm>
          <a:off x="3033355" y="2353366"/>
          <a:ext cx="1043711" cy="1043749"/>
        </a:xfrm>
        <a:prstGeom prst="ellipse">
          <a:avLst/>
        </a:prstGeom>
        <a:solidFill>
          <a:schemeClr val="accent4">
            <a:tint val="50000"/>
            <a:hueOff val="7631683"/>
            <a:satOff val="-40104"/>
            <a:lumOff val="-290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D86015-C6FA-4DBE-A4B7-3B9C3702ABFB}">
      <dsp:nvSpPr>
        <dsp:cNvPr id="0" name=""/>
        <dsp:cNvSpPr/>
      </dsp:nvSpPr>
      <dsp:spPr>
        <a:xfrm>
          <a:off x="4009336" y="1576605"/>
          <a:ext cx="2301771" cy="603626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427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>
              <a:latin typeface="Arial" panose="020B0604020202020204" pitchFamily="34" charset="0"/>
              <a:cs typeface="Arial" panose="020B0604020202020204" pitchFamily="34" charset="0"/>
            </a:rPr>
            <a:t>01.12.2019</a:t>
          </a:r>
          <a:endParaRPr lang="ru-RU" sz="2400" kern="1200" dirty="0"/>
        </a:p>
      </dsp:txBody>
      <dsp:txXfrm>
        <a:off x="4038803" y="1606072"/>
        <a:ext cx="2242837" cy="544692"/>
      </dsp:txXfrm>
    </dsp:sp>
    <dsp:sp modelId="{D5070B99-0787-41C5-AC2A-53A57426E66D}">
      <dsp:nvSpPr>
        <dsp:cNvPr id="0" name=""/>
        <dsp:cNvSpPr/>
      </dsp:nvSpPr>
      <dsp:spPr>
        <a:xfrm>
          <a:off x="3410894" y="984587"/>
          <a:ext cx="1043711" cy="1043749"/>
        </a:xfrm>
        <a:prstGeom prst="ellipse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80891-B0FF-4D10-B365-5EEC00B44B91}" type="datetimeFigureOut">
              <a:rPr lang="ru-RU" smtClean="0"/>
              <a:t>03.09.2019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88141-79E3-4680-88C4-2B37A5DA4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6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10D5-CC5D-4A75-B918-5C263DCF016D}" type="datetime1">
              <a:rPr lang="ru-RU" smtClean="0"/>
              <a:t>03.09.2019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1C93-0E26-4C2C-B2FE-31EC393E92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68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231E3-F777-4BA3-9EEB-4A7514A82B78}" type="datetime1">
              <a:rPr lang="ru-RU" smtClean="0"/>
              <a:t>03.09.2019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1C93-0E26-4C2C-B2FE-31EC393E92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85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3503-1140-4BE4-8F10-F62888C4A97D}" type="datetime1">
              <a:rPr lang="ru-RU" smtClean="0"/>
              <a:t>03.09.2019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1C93-0E26-4C2C-B2FE-31EC393E92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13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A76-E927-407E-8D93-A2375316D3B9}" type="datetime1">
              <a:rPr lang="ru-RU" smtClean="0"/>
              <a:t>03.09.2019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1C93-0E26-4C2C-B2FE-31EC393E92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02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2BA0-1060-40CB-8879-4EC65BF229E9}" type="datetime1">
              <a:rPr lang="ru-RU" smtClean="0"/>
              <a:t>03.09.2019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1C93-0E26-4C2C-B2FE-31EC393E92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29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86F1-51A4-4202-9BA6-C9BE98C2741C}" type="datetime1">
              <a:rPr lang="ru-RU" smtClean="0"/>
              <a:t>03.09.2019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1C93-0E26-4C2C-B2FE-31EC393E92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28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E1FA-E716-451B-A20B-7D58057E7130}" type="datetime1">
              <a:rPr lang="ru-RU" smtClean="0"/>
              <a:t>03.09.2019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1C93-0E26-4C2C-B2FE-31EC393E92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96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41C4-7C06-42FC-8764-DEC1B677BC62}" type="datetime1">
              <a:rPr lang="ru-RU" smtClean="0"/>
              <a:t>03.09.2019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1C93-0E26-4C2C-B2FE-31EC393E92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34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8BEF-1A36-48C5-8103-D17841C1F607}" type="datetime1">
              <a:rPr lang="ru-RU" smtClean="0"/>
              <a:t>03.09.2019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1C93-0E26-4C2C-B2FE-31EC393E92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14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8BD7-137A-43E5-9C73-1C2ED9F21F86}" type="datetime1">
              <a:rPr lang="ru-RU" smtClean="0"/>
              <a:t>03.09.2019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1C93-0E26-4C2C-B2FE-31EC393E92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80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C19F-4F93-4D14-B416-95357D6D67AD}" type="datetime1">
              <a:rPr lang="ru-RU" smtClean="0"/>
              <a:t>03.09.2019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1C93-0E26-4C2C-B2FE-31EC393E92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73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BA1E-DCA3-4264-8928-00A3A6230B20}" type="datetime1">
              <a:rPr lang="ru-RU" smtClean="0"/>
              <a:t>03.09.2019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01C93-0E26-4C2C-B2FE-31EC393E92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64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tate.e-dag.ru/" TargetMode="External"/><Relationship Id="rId2" Type="http://schemas.openxmlformats.org/officeDocument/2006/relationships/hyperlink" Target="http://www.&#1076;&#1072;&#1075;&#1073;&#1090;&#1080;.&#1088;&#1092;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sreestr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386" b="27999"/>
          <a:stretch/>
        </p:blipFill>
        <p:spPr>
          <a:xfrm>
            <a:off x="275925" y="473647"/>
            <a:ext cx="1049153" cy="795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5078" y="574564"/>
            <a:ext cx="6246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153465"/>
                </a:solidFill>
                <a:latin typeface="Franklin Gothic Demi Cond" panose="020B0706030402020204" pitchFamily="34" charset="0"/>
              </a:rPr>
              <a:t>ГБУ РД «ДАГТЕХКАДАСТР»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925" y="1515437"/>
            <a:ext cx="5901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О порядке подачи замечаний к промежуточному отчёту ГКО в Республике Дагестан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7E8BDE-4FF3-584E-988B-DC9A02ED5546}"/>
              </a:ext>
            </a:extLst>
          </p:cNvPr>
          <p:cNvSpPr txBox="1"/>
          <p:nvPr/>
        </p:nvSpPr>
        <p:spPr>
          <a:xfrm rot="18972079">
            <a:off x="6404146" y="3662171"/>
            <a:ext cx="1849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30.08.2019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7500E-E052-3243-86E6-9C0A9329B6C6}"/>
              </a:ext>
            </a:extLst>
          </p:cNvPr>
          <p:cNvSpPr txBox="1"/>
          <p:nvPr/>
        </p:nvSpPr>
        <p:spPr>
          <a:xfrm>
            <a:off x="250158" y="5383631"/>
            <a:ext cx="2123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Докладчик: 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  <a:p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Беднягин А.П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.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1C93-0E26-4C2C-B2FE-31EC393E927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45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0A058-8178-6C45-A3C6-485353E02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362447"/>
          </a:xfrm>
        </p:spPr>
        <p:txBody>
          <a:bodyPr>
            <a:normAutofit fontScale="90000"/>
          </a:bodyPr>
          <a:lstStyle/>
          <a:p>
            <a:r>
              <a:rPr lang="ru-RU" sz="67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ШАГ №3 </a:t>
            </a:r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ru-RU" sz="60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ru-RU" sz="60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Размещение извещения на своих информационных щитах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7825FD-F0F9-4245-AA41-0D766033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73" y="3155927"/>
            <a:ext cx="8594008" cy="12784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Минимущество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Республики Дагестан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Муниципальные образования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37A8D-9996-4A4F-906A-348E70831338}"/>
              </a:ext>
            </a:extLst>
          </p:cNvPr>
          <p:cNvSpPr txBox="1"/>
          <p:nvPr/>
        </p:nvSpPr>
        <p:spPr>
          <a:xfrm>
            <a:off x="4104776" y="6356351"/>
            <a:ext cx="3584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yandex-sans"/>
              </a:rPr>
              <a:t>ФЗ № 237 статья 14 пункт 1</a:t>
            </a:r>
            <a:r>
              <a:rPr lang="en-US" i="1" dirty="0">
                <a:solidFill>
                  <a:srgbClr val="000000"/>
                </a:solidFill>
                <a:latin typeface="yandex-sans"/>
              </a:rPr>
              <a:t>4</a:t>
            </a:r>
            <a:endParaRPr lang="ru-RU" i="1" dirty="0"/>
          </a:p>
          <a:p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4953" y="5521705"/>
            <a:ext cx="4391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Срок 10 рабочих дней</a:t>
            </a:r>
          </a:p>
        </p:txBody>
      </p:sp>
      <p:pic>
        <p:nvPicPr>
          <p:cNvPr id="1028" name="Picture 4" descr="https://smmax.ru/wp-content/uploads/2019/02/calendar-and-clock-time-circle-icon-vector-412786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5126507"/>
            <a:ext cx="1396303" cy="140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3601C93-0E26-4C2C-B2FE-31EC393E9276}" type="slidenum">
              <a:rPr lang="ru-RU" sz="3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39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32B56-6610-7D47-8B71-36D6E95B9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92" y="135657"/>
            <a:ext cx="7886700" cy="1001558"/>
          </a:xfrm>
        </p:spPr>
        <p:txBody>
          <a:bodyPr>
            <a:normAutofit fontScale="90000"/>
          </a:bodyPr>
          <a:lstStyle/>
          <a:p>
            <a:r>
              <a:rPr lang="ru-RU" sz="67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ШАГ №4</a:t>
            </a:r>
            <a:endParaRPr lang="ru-RU" sz="3100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0BDADE-F784-B04C-ACE2-4FEDFAE70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70138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Размещение листовок и брошюр: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МФЦ, в администрациях районов.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Размещение роликов: телевидение, в МФЦ на экранах, в социальных сетях.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«О государственной кадастровой оценке».</a:t>
            </a:r>
          </a:p>
          <a:p>
            <a:pPr marL="514350" indent="-51435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«Где найти информацию об объекте?».</a:t>
            </a:r>
          </a:p>
          <a:p>
            <a:pPr marL="514350" indent="-51435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«Как подать замечание».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3601C93-0E26-4C2C-B2FE-31EC393E9276}" type="slidenum">
              <a:rPr lang="ru-RU" sz="3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650" y="1137215"/>
            <a:ext cx="85024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Информирование населения о возможности замечаний к промежуточным отчетным документам по ГКО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3876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1E285-F410-174C-86B2-FFB096B4D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29" y="134625"/>
            <a:ext cx="8859479" cy="1325563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Этапы корректировок кадастровой стоимости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8EFB313-09DE-B143-BCEE-64BD4C2F9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42" y="1786296"/>
            <a:ext cx="3687713" cy="17385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/>
              <a:t>замечания</a:t>
            </a:r>
            <a:r>
              <a:rPr lang="ru-RU" dirty="0"/>
              <a:t> к промежуточным отчетным материалам</a:t>
            </a:r>
          </a:p>
          <a:p>
            <a:pPr marL="0" indent="0">
              <a:buNone/>
            </a:pPr>
            <a:r>
              <a:rPr lang="ru-RU" dirty="0"/>
              <a:t>до 22.10.1019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03676" y="1715880"/>
            <a:ext cx="3721509" cy="1643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2800" dirty="0">
                <a:latin typeface="Franklin Gothic Book Regular"/>
              </a:rPr>
              <a:t>направляют любые заинтересованные лица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29040" y="4177037"/>
            <a:ext cx="3446206" cy="2031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2800" dirty="0">
                <a:latin typeface="Franklin Gothic Book Regular"/>
              </a:rPr>
              <a:t>направляют ФЛ, ЮЛ (затронуты права и обязанности), ОГВ и ОМС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386" b="27999"/>
          <a:stretch/>
        </p:blipFill>
        <p:spPr>
          <a:xfrm>
            <a:off x="7153573" y="2872606"/>
            <a:ext cx="1720024" cy="1304431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>
            <a:off x="6671025" y="2782529"/>
            <a:ext cx="782415" cy="5083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715875" y="3935217"/>
            <a:ext cx="636827" cy="5809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5697437" y="2379893"/>
            <a:ext cx="6246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153465"/>
                </a:solidFill>
                <a:latin typeface="Franklin Gothic Demi Cond" panose="020B0706030402020204" pitchFamily="34" charset="0"/>
              </a:rPr>
              <a:t>ГБУ РД «ДАГТЕХКАДАСТР»</a:t>
            </a:r>
          </a:p>
        </p:txBody>
      </p:sp>
      <p:pic>
        <p:nvPicPr>
          <p:cNvPr id="2050" name="Picture 2" descr="https://cdn.pixabay.com/photo/2013/07/12/17/59/association-152746_128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8262" y="3371901"/>
            <a:ext cx="761604" cy="76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.pixabay.com/photo/2017/11/09/12/53/buildings-2933390_1280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833" y="3299889"/>
            <a:ext cx="604308" cy="74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329929" y="4228801"/>
            <a:ext cx="3740625" cy="23784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2800" u="sng" dirty="0">
                <a:latin typeface="Franklin Gothic Book Regular"/>
              </a:rPr>
              <a:t>обращения </a:t>
            </a:r>
            <a:r>
              <a:rPr lang="ru-RU" sz="2800" dirty="0">
                <a:latin typeface="Franklin Gothic Book Regular"/>
              </a:rPr>
              <a:t>об исправлении ошибок, при определении кадастровой стоимости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2800" dirty="0">
                <a:latin typeface="Franklin Gothic Book Regular"/>
              </a:rPr>
              <a:t>после 01.01.2020</a:t>
            </a:r>
          </a:p>
        </p:txBody>
      </p:sp>
      <p:pic>
        <p:nvPicPr>
          <p:cNvPr id="36" name="Picture 4" descr="https://hague6185.files.wordpress.com/2014/11/coat_of_arms_of_russian_federation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5805" y="3306012"/>
            <a:ext cx="696366" cy="76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3601C93-0E26-4C2C-B2FE-31EC393E9276}" type="slidenum">
              <a:rPr lang="ru-RU" sz="3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8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0A41DF-549E-2840-97F8-F2F4E1FAAB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189"/>
            <a:ext cx="9144000" cy="64116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1445" y="2920180"/>
            <a:ext cx="2015613" cy="37146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630128"/>
            <a:ext cx="1651819" cy="25514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80271" y="1912373"/>
            <a:ext cx="1651819" cy="5555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460404">
            <a:off x="3559277" y="1616209"/>
            <a:ext cx="619432" cy="46703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8765729">
            <a:off x="2504434" y="2600955"/>
            <a:ext cx="619432" cy="46703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3601C93-0E26-4C2C-B2FE-31EC393E9276}" type="slidenum">
              <a:rPr lang="ru-RU" sz="3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46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632A54-4EFC-824B-B4E5-4CD38BF48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88827" y="-562552"/>
            <a:ext cx="6071343" cy="776646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3601C93-0E26-4C2C-B2FE-31EC393E9276}" type="slidenum">
              <a:rPr lang="ru-RU" sz="3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27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889FC-135D-E04E-A22E-DB493E31F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99" y="148816"/>
            <a:ext cx="7886700" cy="1325563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Что должно содержать заявление о замечании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678B3D-303E-754C-98A8-F0B49634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6" y="1503416"/>
            <a:ext cx="8327923" cy="44249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ФИО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физического лица, полное наименование юридического лица, номер контактного телефона, адрес электронной почты (при наличии) лица;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кадастровый номер и (или) адрес объекта недвижимости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в отношении определения кадастровой стоимости которого представляется замечание;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указание на номера страниц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промежуточных отчетных документов, к которым представляется замечание (по желанию).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 замечанию могут быть приложены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подтверждающие наличие ошибок, допущенных при определении кадастровой стоимости, а также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декларация о характеристиках объекта недвижимости.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0999" y="6027003"/>
            <a:ext cx="8254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ФЗ № 237 статья 14 пункт 16</a:t>
            </a:r>
          </a:p>
          <a:p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Замечания к промежуточным отчетным документам, не соответствующие требованиям, установленным настоящей статьей, не подлежат рассмотрению.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87779" y="6336686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43601C93-0E26-4C2C-B2FE-31EC393E9276}" type="slidenum">
              <a:rPr lang="ru-RU" sz="3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787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BD44A-682C-4242-BB5C-526AB2E30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0"/>
            <a:ext cx="8800485" cy="1325563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Обращения ГБУ для уточнения сведений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A9C174-0AFC-DC46-9011-5319FEEA2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9" y="2746544"/>
            <a:ext cx="8082731" cy="49872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случае направления бюджетным учреждением запроса о предоставлении информации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необходимой для рассмотрения замечания к промежуточным отчетным документам, в федеральные органы исполнительной власти и подведомственные им организации, в частности в организации, подведомственные федеральным органам исполнительной власти, осуществляющим функции по выработке государственной политики и нормативно-правовому регулированию в сфере ценообразования и сметного нормирования в сфере градостроительной деятельности, в сфере земельных отношений, государственного мониторинга земель, изучения, использования, воспроизводства и охраны природных ресурсов, органы исполнительной власти субъекта Российской Федерации и органы местного самоуправления, а также в подведомственные им организации указанные органы и организации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обязаны предоставить имеющуюся в их распоряжении информацию или уведомить об отсутствии запрошенной информации в течение пяти рабочих дней со дня получения указанного запроса.</a:t>
            </a:r>
          </a:p>
          <a:p>
            <a:pPr marL="0" indent="0"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ст. 14, Федеральный закон от 03.07.2016 №</a:t>
            </a:r>
            <a:r>
              <a:rPr lang="en" sz="1200" i="1" dirty="0">
                <a:latin typeface="Arial" panose="020B0604020202020204" pitchFamily="34" charset="0"/>
                <a:cs typeface="Arial" panose="020B0604020202020204" pitchFamily="34" charset="0"/>
              </a:rPr>
              <a:t>237-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ФЗ (ред. от 29.07.2017)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1898" y="1475426"/>
            <a:ext cx="6130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СРОК для ответа на запрос ГБУ –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5 рабочих дней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s://smmax.ru/wp-content/uploads/2019/02/calendar-and-clock-time-circle-icon-vector-412786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619" y="1394531"/>
            <a:ext cx="1272091" cy="128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3601C93-0E26-4C2C-B2FE-31EC393E9276}" type="slidenum">
              <a:rPr lang="ru-RU" sz="3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29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26448-89A4-B843-81A5-50634410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2" y="175604"/>
            <a:ext cx="8780206" cy="132556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Предложение при подаче замечаний муниципальных образований в отношении группы объектов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07889-0DAF-8440-B4B4-B1171B212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42" y="1855122"/>
            <a:ext cx="8711997" cy="1851639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обращении с заявлением по замечаниям к промежуточным отчетным документам обращаться по каждому объекту недвижимости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860D63-CF50-BF49-A5C2-6E50A2CC11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513" y="3913232"/>
            <a:ext cx="5548540" cy="23990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2842" y="3706761"/>
            <a:ext cx="29392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приложением фото объекта, в случае наличии особых характеристик объекта.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3601C93-0E26-4C2C-B2FE-31EC393E9276}" type="slidenum">
              <a:rPr lang="ru-RU" sz="3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70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18B01-04C3-354C-8871-B067B8DB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01" y="207810"/>
            <a:ext cx="8476022" cy="1325563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Порядок учета замечаний  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в промежуточных отчетных материалах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E1E7BD-96DE-594B-93B7-CC0B95CB3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04" y="1679682"/>
            <a:ext cx="8357419" cy="24585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ГБУ не реже 1 раз в 5 дней размещает на своем официальном сайте обновленные промежуточные отчетные документы, в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2277" y="3822400"/>
            <a:ext cx="77330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информацию о кадастровых номерах объектов недвижимости, в отношении которых осуществлен пересчет кадастровой стоимости, информацию, отражающею описание проведенного пересчета кадастровой стоимости каждого из объектов недвижимости с обоснованием учета замечания к промежуточным отчетным документам, а также размещает информацию о поступивших замечаниях к промежуточным отчетным документам, которые не были учтены, с соответствующим обоснованием отказа в их учете.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37045" y="6257609"/>
            <a:ext cx="358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ФЗ № 237 статья 14 пункт 21</a:t>
            </a:r>
            <a:endParaRPr lang="en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3601C93-0E26-4C2C-B2FE-31EC393E9276}" type="slidenum">
              <a:rPr lang="ru-RU" sz="3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67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ombudsmanyar.ru/wp-content/uploads/2019/01/1-1024x675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5" y="609600"/>
            <a:ext cx="9114315" cy="55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4E7301-509E-D942-BC66-DD7E0AEEEDBC}"/>
              </a:ext>
            </a:extLst>
          </p:cNvPr>
          <p:cNvSpPr txBox="1"/>
          <p:nvPr/>
        </p:nvSpPr>
        <p:spPr>
          <a:xfrm>
            <a:off x="783771" y="2386940"/>
            <a:ext cx="74848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ТЕЛЕФОН ГОРЯЧЕЙ ЛИНИИ</a:t>
            </a:r>
          </a:p>
          <a:p>
            <a:pPr algn="ctr"/>
            <a:r>
              <a:rPr lang="ru-RU" sz="48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 8 800 700-11-95</a:t>
            </a:r>
          </a:p>
        </p:txBody>
      </p:sp>
      <p:pic>
        <p:nvPicPr>
          <p:cNvPr id="2052" name="Picture 4" descr="http://protelecomar.com/images/Icone-Telephon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020" y="3171770"/>
            <a:ext cx="1072489" cy="91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3601C93-0E26-4C2C-B2FE-31EC393E9276}" type="slidenum">
              <a:rPr lang="ru-RU" sz="3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2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xn--80aeci4bhimj7i.xn--p1ai/wp-content/uploads/2016/08/kak-provesti-razdel-zemelnogo-uchastka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581" y="572363"/>
            <a:ext cx="952500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226" y="-263842"/>
            <a:ext cx="8547386" cy="1672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sz="4800" dirty="0" err="1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Объекты</a:t>
            </a:r>
            <a:r>
              <a:rPr sz="48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, подлежащие оценке в 2019 году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6314" y="1498248"/>
            <a:ext cx="4224485" cy="56496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b="1" dirty="0">
                <a:solidFill>
                  <a:srgbClr val="BE3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</a:t>
            </a:r>
            <a:r>
              <a:rPr b="1" spc="-4" dirty="0">
                <a:solidFill>
                  <a:srgbClr val="BE3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капитального</a:t>
            </a:r>
            <a:r>
              <a:rPr b="1" spc="-77" dirty="0">
                <a:solidFill>
                  <a:srgbClr val="BE3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4" dirty="0">
                <a:solidFill>
                  <a:srgbClr val="BE3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314" y="2455363"/>
            <a:ext cx="4768563" cy="56496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b="1" dirty="0">
                <a:solidFill>
                  <a:srgbClr val="BE3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Земельные участки </a:t>
            </a:r>
            <a:r>
              <a:rPr b="1" spc="-4" dirty="0">
                <a:solidFill>
                  <a:srgbClr val="BE3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сельскохозяйственного  назначения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314" y="3401037"/>
            <a:ext cx="4474261" cy="56496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b="1" dirty="0">
                <a:solidFill>
                  <a:srgbClr val="BE3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Земельные участки </a:t>
            </a:r>
            <a:r>
              <a:rPr b="1" spc="-4" dirty="0">
                <a:solidFill>
                  <a:srgbClr val="BE3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населенных</a:t>
            </a:r>
            <a:r>
              <a:rPr b="1" spc="-81" dirty="0">
                <a:solidFill>
                  <a:srgbClr val="BE3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4" dirty="0">
                <a:solidFill>
                  <a:srgbClr val="BE3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2532" y="1408569"/>
            <a:ext cx="1701701" cy="564416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3600" b="1" spc="-4" dirty="0">
                <a:solidFill>
                  <a:srgbClr val="2133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702</a:t>
            </a:r>
            <a:r>
              <a:rPr sz="3600" b="1" spc="-60" dirty="0">
                <a:solidFill>
                  <a:srgbClr val="2133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4" dirty="0">
                <a:solidFill>
                  <a:srgbClr val="2133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451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0575" y="2437842"/>
            <a:ext cx="1937675" cy="564416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3600" b="1" spc="-4" dirty="0">
                <a:solidFill>
                  <a:srgbClr val="2133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139</a:t>
            </a:r>
            <a:r>
              <a:rPr sz="3600" b="1" spc="-60" dirty="0">
                <a:solidFill>
                  <a:srgbClr val="2133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4" dirty="0">
                <a:solidFill>
                  <a:srgbClr val="2133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206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0575" y="3373468"/>
            <a:ext cx="1750863" cy="564416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3600" b="1" spc="-4" dirty="0">
                <a:solidFill>
                  <a:srgbClr val="2133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822</a:t>
            </a:r>
            <a:r>
              <a:rPr sz="3600" b="1" spc="-60" dirty="0">
                <a:solidFill>
                  <a:srgbClr val="2133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4" dirty="0">
                <a:solidFill>
                  <a:srgbClr val="2133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303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66219" y="4229432"/>
            <a:ext cx="6083541" cy="6055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0" tIns="51041" rIns="0" bIns="0" rtlCol="0">
            <a:spAutoFit/>
          </a:bodyPr>
          <a:lstStyle/>
          <a:p>
            <a:pPr marL="395296">
              <a:spcBef>
                <a:spcPts val="402"/>
              </a:spcBef>
              <a:tabLst>
                <a:tab pos="2485258" algn="l"/>
              </a:tabLst>
            </a:pPr>
            <a:r>
              <a:rPr sz="2800" b="1" spc="-9" dirty="0">
                <a:solidFill>
                  <a:srgbClr val="2133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ИТОГО:	</a:t>
            </a:r>
            <a:r>
              <a:rPr sz="3600" b="1" spc="-4" dirty="0">
                <a:solidFill>
                  <a:srgbClr val="2133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млн 663</a:t>
            </a:r>
            <a:r>
              <a:rPr sz="3600" b="1" spc="-13" dirty="0">
                <a:solidFill>
                  <a:srgbClr val="2133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9" dirty="0" err="1">
                <a:solidFill>
                  <a:srgbClr val="2133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3600" b="1" spc="-9" dirty="0">
                <a:solidFill>
                  <a:srgbClr val="2133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0040" y="5183790"/>
            <a:ext cx="79517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60" marR="4344">
              <a:spcBef>
                <a:spcPts val="86"/>
              </a:spcBef>
              <a:tabLst>
                <a:tab pos="535930" algn="l"/>
                <a:tab pos="1856478" algn="l"/>
                <a:tab pos="2967975" algn="l"/>
                <a:tab pos="4230423" algn="l"/>
                <a:tab pos="4647439" algn="l"/>
                <a:tab pos="6084728" algn="l"/>
                <a:tab pos="6526722" algn="l"/>
                <a:tab pos="7141928" algn="l"/>
              </a:tabLst>
            </a:pPr>
            <a:r>
              <a:rPr lang="ru-RU" sz="2400" b="1" dirty="0">
                <a:solidFill>
                  <a:srgbClr val="20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указанные объекты </a:t>
            </a:r>
            <a:r>
              <a:rPr lang="ru-RU" sz="2400" b="1" spc="-4" dirty="0">
                <a:solidFill>
                  <a:srgbClr val="20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</a:t>
            </a:r>
            <a:r>
              <a:rPr lang="ru-RU" sz="2400" b="1" dirty="0">
                <a:solidFill>
                  <a:srgbClr val="20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от </a:t>
            </a:r>
            <a:r>
              <a:rPr lang="ru-RU" sz="2400" b="1" spc="-4" dirty="0" err="1">
                <a:solidFill>
                  <a:srgbClr val="20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Росреестра</a:t>
            </a:r>
            <a:r>
              <a:rPr lang="en-US" sz="2400" b="1" spc="-4" dirty="0">
                <a:solidFill>
                  <a:srgbClr val="20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4" dirty="0">
                <a:solidFill>
                  <a:srgbClr val="20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01.01.2019 года</a:t>
            </a:r>
            <a:r>
              <a:rPr lang="ru-RU" sz="2400" b="1" dirty="0">
                <a:solidFill>
                  <a:srgbClr val="20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spc="-4" dirty="0">
                <a:solidFill>
                  <a:srgbClr val="20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1" dirty="0">
                <a:solidFill>
                  <a:srgbClr val="20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400" b="1" spc="-4" dirty="0">
                <a:solidFill>
                  <a:srgbClr val="20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  <a:r>
              <a:rPr lang="ru-RU" sz="2400" b="1" dirty="0">
                <a:solidFill>
                  <a:srgbClr val="20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</a:t>
            </a:r>
            <a:r>
              <a:rPr lang="ru-RU" sz="2400" b="1" spc="-4" dirty="0">
                <a:solidFill>
                  <a:srgbClr val="20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  кадастровый </a:t>
            </a:r>
            <a:r>
              <a:rPr lang="ru-RU" sz="2400" b="1" dirty="0">
                <a:solidFill>
                  <a:srgbClr val="20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и оформлены </a:t>
            </a:r>
            <a:r>
              <a:rPr lang="ru-RU" sz="2400" b="1" spc="-4" dirty="0">
                <a:solidFill>
                  <a:srgbClr val="20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</a:t>
            </a:r>
            <a:r>
              <a:rPr lang="ru-RU" sz="2400" b="1" spc="-17" dirty="0">
                <a:solidFill>
                  <a:srgbClr val="20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4" dirty="0">
                <a:solidFill>
                  <a:srgbClr val="20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правообладателей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3601C93-0E26-4C2C-B2FE-31EC393E9276}" type="slidenum">
              <a:rPr lang="ru-RU" sz="3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1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31A93-D484-A044-9C72-4A5DE92A9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0"/>
            <a:ext cx="8210550" cy="95303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Кол-во объектов по районам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89134"/>
              </p:ext>
            </p:extLst>
          </p:nvPr>
        </p:nvGraphicFramePr>
        <p:xfrm>
          <a:off x="707922" y="855404"/>
          <a:ext cx="7728153" cy="590213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75880">
                  <a:extLst>
                    <a:ext uri="{9D8B030D-6E8A-4147-A177-3AD203B41FA5}">
                      <a16:colId xmlns:a16="http://schemas.microsoft.com/office/drawing/2014/main" val="3656403786"/>
                    </a:ext>
                  </a:extLst>
                </a:gridCol>
                <a:gridCol w="1959164">
                  <a:extLst>
                    <a:ext uri="{9D8B030D-6E8A-4147-A177-3AD203B41FA5}">
                      <a16:colId xmlns:a16="http://schemas.microsoft.com/office/drawing/2014/main" val="147588630"/>
                    </a:ext>
                  </a:extLst>
                </a:gridCol>
                <a:gridCol w="1181328">
                  <a:extLst>
                    <a:ext uri="{9D8B030D-6E8A-4147-A177-3AD203B41FA5}">
                      <a16:colId xmlns:a16="http://schemas.microsoft.com/office/drawing/2014/main" val="3768224590"/>
                    </a:ext>
                  </a:extLst>
                </a:gridCol>
                <a:gridCol w="1240321">
                  <a:extLst>
                    <a:ext uri="{9D8B030D-6E8A-4147-A177-3AD203B41FA5}">
                      <a16:colId xmlns:a16="http://schemas.microsoft.com/office/drawing/2014/main" val="3602797280"/>
                    </a:ext>
                  </a:extLst>
                </a:gridCol>
                <a:gridCol w="1335730">
                  <a:extLst>
                    <a:ext uri="{9D8B030D-6E8A-4147-A177-3AD203B41FA5}">
                      <a16:colId xmlns:a16="http://schemas.microsoft.com/office/drawing/2014/main" val="630268869"/>
                    </a:ext>
                  </a:extLst>
                </a:gridCol>
                <a:gridCol w="1335730">
                  <a:extLst>
                    <a:ext uri="{9D8B030D-6E8A-4147-A177-3AD203B41FA5}">
                      <a16:colId xmlns:a16="http://schemas.microsoft.com/office/drawing/2014/main" val="2661534890"/>
                    </a:ext>
                  </a:extLst>
                </a:gridCol>
              </a:tblGrid>
              <a:tr h="222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2809" marT="28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города/районы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2809" marT="28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2809" marT="28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ЗСХН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2809" marT="28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2809" marT="28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2809" marT="28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386638"/>
                  </a:ext>
                </a:extLst>
              </a:tr>
              <a:tr h="19469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г.Махачкала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118 117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219 099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337 932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4153520679"/>
                  </a:ext>
                </a:extLst>
              </a:tr>
              <a:tr h="19469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г.Дербент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25 769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54 330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80 130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2159677754"/>
                  </a:ext>
                </a:extLst>
              </a:tr>
              <a:tr h="19469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г.Каспийск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25 899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53 577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79 480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1750174283"/>
                  </a:ext>
                </a:extLst>
              </a:tr>
              <a:tr h="222017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Хасавюртовский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34 842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9 069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29 350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73 261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1193765618"/>
                  </a:ext>
                </a:extLst>
              </a:tr>
              <a:tr h="19469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Дербентский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41 821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11 030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15 947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68 798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1179595665"/>
                  </a:ext>
                </a:extLst>
              </a:tr>
              <a:tr h="19469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г.Хасавюрт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34 067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29 212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63 329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3309263763"/>
                  </a:ext>
                </a:extLst>
              </a:tr>
              <a:tr h="207972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Карабудахкентский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38 908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11 374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12 381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62 663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3760907368"/>
                  </a:ext>
                </a:extLst>
              </a:tr>
              <a:tr h="222017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Кизилюртовский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31 602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18 425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53 066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2249184570"/>
                  </a:ext>
                </a:extLst>
              </a:tr>
              <a:tr h="19469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г.Избербаш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24 304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23 230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47 558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3525633617"/>
                  </a:ext>
                </a:extLst>
              </a:tr>
              <a:tr h="19469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Буйнакский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22 894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10 435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14 215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47 544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3884055686"/>
                  </a:ext>
                </a:extLst>
              </a:tr>
              <a:tr h="19469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Кизлярский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25 324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17 232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46 236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239329341"/>
                  </a:ext>
                </a:extLst>
              </a:tr>
              <a:tr h="19469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Левашинский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22 281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40 360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840031851"/>
                  </a:ext>
                </a:extLst>
              </a:tr>
              <a:tr h="222017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Магарамкентский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27 146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8 983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40 342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278973487"/>
                  </a:ext>
                </a:extLst>
              </a:tr>
              <a:tr h="19469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Каякентский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26 438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37 935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1408893317"/>
                  </a:ext>
                </a:extLst>
              </a:tr>
              <a:tr h="199896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Сулейман-Стальский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22 902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11 228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37 527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3026252616"/>
                  </a:ext>
                </a:extLst>
              </a:tr>
              <a:tr h="19469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г.Кизляр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11 902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21 394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33 313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2411974930"/>
                  </a:ext>
                </a:extLst>
              </a:tr>
              <a:tr h="19469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г.Буйнакск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12 937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20 125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33 067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1821889932"/>
                  </a:ext>
                </a:extLst>
              </a:tr>
              <a:tr h="222017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Кумторкалинский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13 940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11 682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31 519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3285136298"/>
                  </a:ext>
                </a:extLst>
              </a:tr>
              <a:tr h="19469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г.Кизилюрт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9 927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17 127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27 056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717123048"/>
                  </a:ext>
                </a:extLst>
              </a:tr>
              <a:tr h="222017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Табасаранский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16 555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8 361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26 075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3354029291"/>
                  </a:ext>
                </a:extLst>
              </a:tr>
              <a:tr h="222017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Бабаюртовский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15 277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2 196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26 012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1616161602"/>
                  </a:ext>
                </a:extLst>
              </a:tr>
              <a:tr h="19469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г.Даг Огни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11 163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11 354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22 521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3735472063"/>
                  </a:ext>
                </a:extLst>
              </a:tr>
              <a:tr h="19469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Дахадаевский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16 282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21 848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2281533652"/>
                  </a:ext>
                </a:extLst>
              </a:tr>
              <a:tr h="19469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Тарумовский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11 002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1 998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8 688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21 688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968005000"/>
                  </a:ext>
                </a:extLst>
              </a:tr>
              <a:tr h="19469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Акушинский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17 207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2 606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20 481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1184621208"/>
                  </a:ext>
                </a:extLst>
              </a:tr>
              <a:tr h="19469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Казбековский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74" marR="2809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11 254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5 889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19 994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09" marR="126411" marT="2809" marB="0" anchor="ctr"/>
                </a:tc>
                <a:extLst>
                  <a:ext uri="{0D108BD9-81ED-4DB2-BD59-A6C34878D82A}">
                    <a16:rowId xmlns:a16="http://schemas.microsoft.com/office/drawing/2014/main" val="3734332702"/>
                  </a:ext>
                </a:extLst>
              </a:tr>
            </a:tbl>
          </a:graphicData>
        </a:graphic>
      </p:graphicFrame>
      <p:sp>
        <p:nvSpPr>
          <p:cNvPr id="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880737" y="6317022"/>
            <a:ext cx="2057400" cy="365125"/>
          </a:xfrm>
        </p:spPr>
        <p:txBody>
          <a:bodyPr vert="horz" lIns="91440" tIns="45720" rIns="91440" bIns="45720" rtlCol="0" anchor="ctr"/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0158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31A93-D484-A044-9C72-4A5DE92A9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04" y="0"/>
            <a:ext cx="8230215" cy="95303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Кол-во объектов по районам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906644"/>
              </p:ext>
            </p:extLst>
          </p:nvPr>
        </p:nvGraphicFramePr>
        <p:xfrm>
          <a:off x="558204" y="790555"/>
          <a:ext cx="7799284" cy="59120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54206">
                  <a:extLst>
                    <a:ext uri="{9D8B030D-6E8A-4147-A177-3AD203B41FA5}">
                      <a16:colId xmlns:a16="http://schemas.microsoft.com/office/drawing/2014/main" val="2583933141"/>
                    </a:ext>
                  </a:extLst>
                </a:gridCol>
                <a:gridCol w="1918738">
                  <a:extLst>
                    <a:ext uri="{9D8B030D-6E8A-4147-A177-3AD203B41FA5}">
                      <a16:colId xmlns:a16="http://schemas.microsoft.com/office/drawing/2014/main" val="3246406496"/>
                    </a:ext>
                  </a:extLst>
                </a:gridCol>
                <a:gridCol w="1331585">
                  <a:extLst>
                    <a:ext uri="{9D8B030D-6E8A-4147-A177-3AD203B41FA5}">
                      <a16:colId xmlns:a16="http://schemas.microsoft.com/office/drawing/2014/main" val="92563977"/>
                    </a:ext>
                  </a:extLst>
                </a:gridCol>
                <a:gridCol w="1331585">
                  <a:extLst>
                    <a:ext uri="{9D8B030D-6E8A-4147-A177-3AD203B41FA5}">
                      <a16:colId xmlns:a16="http://schemas.microsoft.com/office/drawing/2014/main" val="3120308258"/>
                    </a:ext>
                  </a:extLst>
                </a:gridCol>
                <a:gridCol w="1331585">
                  <a:extLst>
                    <a:ext uri="{9D8B030D-6E8A-4147-A177-3AD203B41FA5}">
                      <a16:colId xmlns:a16="http://schemas.microsoft.com/office/drawing/2014/main" val="3747470792"/>
                    </a:ext>
                  </a:extLst>
                </a:gridCol>
                <a:gridCol w="1331585">
                  <a:extLst>
                    <a:ext uri="{9D8B030D-6E8A-4147-A177-3AD203B41FA5}">
                      <a16:colId xmlns:a16="http://schemas.microsoft.com/office/drawing/2014/main" val="3814808270"/>
                    </a:ext>
                  </a:extLst>
                </a:gridCol>
              </a:tblGrid>
              <a:tr h="2341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3034" marT="303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города/районы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3034" marT="303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3034" marT="303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ЗСХН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3034" marT="303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3034" marT="303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3034" marT="303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149568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Кайтагский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10 747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19 992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2892366160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Сергокалинский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11 967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18 798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1034468983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Ботлихский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12 239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17 521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61611785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Шамильский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8 316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3 495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16 598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705429209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Ахтынский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10 391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15 261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3394692331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Ногайский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9 160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4 643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14 897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1697050514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Хунзахский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9 998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14 011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2677141653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Гергебильский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5 791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13 289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3519052728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Хивский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6 042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13 134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2023472881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Гунибский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2 438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12 218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2448078930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Цумадинский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5 746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1 982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11 533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79482578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Унцукульский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5 977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11 039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2818494411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Новолакский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5 848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4 408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10 571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2845217323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Гумбетовский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3 898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8 152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2211089472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Чародинский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2 753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7 579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3299517073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Лакский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3 338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3046649697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Рутульский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3404276755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Цунтинский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6 578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670963072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Ахвахский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6 479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1800226145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Тляратинский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3 086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2 209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6 369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1431100503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Курахский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4 134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2484550893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Докузпаринский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1 135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1904841748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Кулинский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3802168168"/>
                  </a:ext>
                </a:extLst>
              </a:tr>
              <a:tr h="25536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г.Южно-Сухокумск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3 144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2539781868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Агульский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2 382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3 549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4212392475"/>
                  </a:ext>
                </a:extLst>
              </a:tr>
              <a:tr h="20522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2" marR="3034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34" marR="136548" marT="3034" marB="0" anchor="ctr"/>
                </a:tc>
                <a:extLst>
                  <a:ext uri="{0D108BD9-81ED-4DB2-BD59-A6C34878D82A}">
                    <a16:rowId xmlns:a16="http://schemas.microsoft.com/office/drawing/2014/main" val="1296598050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31019" y="6337518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43601C93-0E26-4C2C-B2FE-31EC393E9276}" type="slidenum">
              <a:rPr lang="ru-RU" sz="3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4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CE78B-2CD2-9C48-A047-B5B5DBB4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89" y="178571"/>
            <a:ext cx="6218510" cy="1056836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График ГКО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0" y="845573"/>
          <a:ext cx="6463770" cy="5753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63770" y="2390615"/>
            <a:ext cx="2473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ОТЧЕТА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2593" y="3777178"/>
            <a:ext cx="3416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ОТПРАВКА ОТЧЕТА В РОСРЕЕСТР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33108" y="5083979"/>
            <a:ext cx="2925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ЗАМЕЧАНИЯ К ОТЧЕТУ 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4997" y="5929115"/>
            <a:ext cx="3264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ПРОМЕЖУТОЧНЫЙ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56" y="5083979"/>
            <a:ext cx="1091775" cy="10622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968" y="4322046"/>
            <a:ext cx="1088946" cy="10889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881" y="3144378"/>
            <a:ext cx="1155917" cy="11559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1626" y="1830172"/>
            <a:ext cx="1061884" cy="103405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3601C93-0E26-4C2C-B2FE-31EC393E9276}" type="slidenum">
              <a:rPr lang="ru-RU" sz="3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53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DD85C-7C47-454D-9EE9-BB701357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69" y="108880"/>
            <a:ext cx="7886700" cy="1325563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Когда ждать результата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ru-RU" sz="5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от ГКО ГКО 2019 года?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34761-7D91-FC4A-9559-ED0C1DDFB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02659"/>
            <a:ext cx="8308873" cy="40508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местным налогам и сборам относятся: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 земельный налог;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налог на имущество физических лиц.</a:t>
            </a:r>
          </a:p>
          <a:p>
            <a:pPr marL="0" indent="0">
              <a:buNone/>
            </a:pP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ЗЕМЕЛЬНЫЙ И НАЛОГ НА ИМУЩЕСТВО ФИЗИЧЕСКИХ ЛИЦ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подлежит уплате налогоплательщиками в срок не позднее 1 декабря года, следующего за истекшим налоговым периодом.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649" y="5338761"/>
            <a:ext cx="808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01.01.2020 – ПРИМЕНЯЕТСЯ ГКО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649" y="5821765"/>
            <a:ext cx="808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01.12.2021 – СРОК УПЛАТЫ НАЛОГОВ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3601C93-0E26-4C2C-B2FE-31EC393E9276}" type="slidenum">
              <a:rPr lang="ru-RU" sz="3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2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889FC-135D-E04E-A22E-DB493E31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Размещение промежуточных отчетных материалов для представления замечаний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678B3D-303E-754C-98A8-F0B49634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625" y="2631870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latin typeface="Franklin Gothic Medium" panose="020B0603020102020204" pitchFamily="34" charset="0"/>
                <a:hlinkClick r:id="rId2"/>
              </a:rPr>
              <a:t>www.</a:t>
            </a:r>
            <a:r>
              <a:rPr lang="ru-RU" sz="5400" dirty="0">
                <a:latin typeface="Franklin Gothic Medium" panose="020B0603020102020204" pitchFamily="34" charset="0"/>
                <a:hlinkClick r:id="rId2"/>
              </a:rPr>
              <a:t>дагбти.рф</a:t>
            </a:r>
            <a:endParaRPr lang="ru-RU" sz="54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ru-RU" sz="1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" sz="5400" dirty="0">
                <a:latin typeface="Franklin Gothic Medium" panose="020B0603020102020204" pitchFamily="34" charset="0"/>
                <a:hlinkClick r:id="rId3"/>
              </a:rPr>
              <a:t>www.</a:t>
            </a:r>
            <a:r>
              <a:rPr lang="ru-RU" sz="5400" dirty="0">
                <a:latin typeface="Franklin Gothic Medium" panose="020B0603020102020204" pitchFamily="34" charset="0"/>
                <a:hlinkClick r:id="rId3"/>
              </a:rPr>
              <a:t> </a:t>
            </a:r>
            <a:r>
              <a:rPr lang="en-US" sz="5400" dirty="0">
                <a:latin typeface="Franklin Gothic Medium" panose="020B0603020102020204" pitchFamily="34" charset="0"/>
                <a:hlinkClick r:id="rId3"/>
              </a:rPr>
              <a:t>gko.</a:t>
            </a:r>
            <a:r>
              <a:rPr lang="en" sz="5400" dirty="0">
                <a:latin typeface="Franklin Gothic Medium" panose="020B0603020102020204" pitchFamily="34" charset="0"/>
                <a:hlinkClick r:id="rId3"/>
              </a:rPr>
              <a:t>estate.e-dag.ru</a:t>
            </a:r>
            <a:endParaRPr lang="en" sz="54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Franklin Gothic Medium" panose="020B0603020102020204" pitchFamily="34" charset="0"/>
              <a:hlinkClick r:id="rId4"/>
            </a:endParaRPr>
          </a:p>
          <a:p>
            <a:pPr marL="0" indent="0">
              <a:buNone/>
            </a:pPr>
            <a:r>
              <a:rPr lang="en-US" sz="5400" dirty="0">
                <a:latin typeface="Franklin Gothic Medium" panose="020B0603020102020204" pitchFamily="34" charset="0"/>
                <a:hlinkClick r:id="rId4"/>
              </a:rPr>
              <a:t>www.rosreestr.ru</a:t>
            </a:r>
            <a:endParaRPr lang="en-US" sz="54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Franklin Gothic Medium" panose="020B0603020102020204" pitchFamily="34" charset="0"/>
              </a:rPr>
              <a:t>  </a:t>
            </a:r>
            <a:endParaRPr lang="en" sz="1400" dirty="0">
              <a:latin typeface="Franklin Gothic Medium" panose="020B0603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3601C93-0E26-4C2C-B2FE-31EC393E9276}" type="slidenum">
              <a:rPr lang="ru-RU" sz="3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E145D-25F2-3B44-8FDB-28F1C046D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65" y="372281"/>
            <a:ext cx="4483510" cy="964906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ШАГ №1 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BE4D787-29B1-C442-91DB-828828DA9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220" y="654754"/>
            <a:ext cx="4655128" cy="588008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DA8B47-E41A-B24A-B40D-7033861B9306}"/>
              </a:ext>
            </a:extLst>
          </p:cNvPr>
          <p:cNvSpPr txBox="1"/>
          <p:nvPr/>
        </p:nvSpPr>
        <p:spPr>
          <a:xfrm>
            <a:off x="3889921" y="6313404"/>
            <a:ext cx="3584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yandex-sans"/>
              </a:rPr>
              <a:t>ФЗ № 237 статья 14 пункт 1</a:t>
            </a:r>
            <a:r>
              <a:rPr lang="en-US" i="1" dirty="0">
                <a:solidFill>
                  <a:srgbClr val="000000"/>
                </a:solidFill>
                <a:latin typeface="yandex-sans"/>
              </a:rPr>
              <a:t>4</a:t>
            </a:r>
            <a:endParaRPr lang="ru-RU" i="1" dirty="0"/>
          </a:p>
          <a:p>
            <a:endParaRPr lang="ru-RU" i="1" dirty="0"/>
          </a:p>
        </p:txBody>
      </p:sp>
      <p:pic>
        <p:nvPicPr>
          <p:cNvPr id="6" name="Picture 4" descr="https://smmax.ru/wp-content/uploads/2019/02/calendar-and-clock-time-circle-icon-vector-412786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5126507"/>
            <a:ext cx="1396303" cy="140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24953" y="5521705"/>
            <a:ext cx="4391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Срок 10 рабочих дней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8375" y="133718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Размещение извещения на сайте </a:t>
            </a:r>
            <a:r>
              <a:rPr lang="ru-RU" sz="4000" dirty="0" err="1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Минимущества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 РД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3601C93-0E26-4C2C-B2FE-31EC393E9276}" type="slidenum">
              <a:rPr lang="ru-RU" sz="3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3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95EFE6-65E1-7C48-A34D-C3C891619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961" y="2841523"/>
            <a:ext cx="6294413" cy="349638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7FC55-32B2-A645-845F-8FA8F6D1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99040" cy="1286693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ШАГ №2 </a:t>
            </a:r>
            <a:br>
              <a:rPr lang="ru-RU" sz="60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endParaRPr lang="ru-RU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E20F7-2205-454F-9841-9372FECB1E93}"/>
              </a:ext>
            </a:extLst>
          </p:cNvPr>
          <p:cNvSpPr txBox="1"/>
          <p:nvPr/>
        </p:nvSpPr>
        <p:spPr>
          <a:xfrm>
            <a:off x="4100052" y="6376630"/>
            <a:ext cx="419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yandex-sans"/>
              </a:rPr>
              <a:t>ФЗ № 237 статья 14 пункт 1</a:t>
            </a:r>
            <a:r>
              <a:rPr lang="en-US" i="1" dirty="0">
                <a:solidFill>
                  <a:srgbClr val="000000"/>
                </a:solidFill>
                <a:latin typeface="yandex-sans"/>
              </a:rPr>
              <a:t>4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0327" y="1344039"/>
            <a:ext cx="8397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Опубликование извещения в печатном средстве массовой информации</a:t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 (официальное опубликование)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3601C93-0E26-4C2C-B2FE-31EC393E9276}" type="slidenum">
              <a:rPr lang="ru-RU" sz="3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57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1261</Words>
  <Application>Microsoft Office PowerPoint</Application>
  <PresentationFormat>Экран (4:3)</PresentationFormat>
  <Paragraphs>438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Franklin Gothic Book Regular</vt:lpstr>
      <vt:lpstr>Franklin Gothic Demi Cond</vt:lpstr>
      <vt:lpstr>Franklin Gothic Medium</vt:lpstr>
      <vt:lpstr>Franklin Gothic Medium Cond</vt:lpstr>
      <vt:lpstr>Wingdings</vt:lpstr>
      <vt:lpstr>yandex-sans</vt:lpstr>
      <vt:lpstr>Тема Office</vt:lpstr>
      <vt:lpstr>Презентация PowerPoint</vt:lpstr>
      <vt:lpstr>Объекты, подлежащие оценке в 2019 году</vt:lpstr>
      <vt:lpstr>Кол-во объектов по районам</vt:lpstr>
      <vt:lpstr>Кол-во объектов по районам</vt:lpstr>
      <vt:lpstr>График ГКО</vt:lpstr>
      <vt:lpstr>Когда ждать результата от ГКО ГКО 2019 года?</vt:lpstr>
      <vt:lpstr>Размещение промежуточных отчетных материалов для представления замечаний</vt:lpstr>
      <vt:lpstr>ШАГ №1 </vt:lpstr>
      <vt:lpstr>ШАГ №2  </vt:lpstr>
      <vt:lpstr>ШАГ №3   Размещение извещения на своих информационных щитах </vt:lpstr>
      <vt:lpstr>ШАГ №4</vt:lpstr>
      <vt:lpstr>Этапы корректировок кадастровой стоимости</vt:lpstr>
      <vt:lpstr>Презентация PowerPoint</vt:lpstr>
      <vt:lpstr>Презентация PowerPoint</vt:lpstr>
      <vt:lpstr>Что должно содержать заявление о замечании</vt:lpstr>
      <vt:lpstr>Обращения ГБУ для уточнения сведений</vt:lpstr>
      <vt:lpstr>Предложение при подаче замечаний муниципальных образований в отношении группы объектов</vt:lpstr>
      <vt:lpstr>Порядок учета замечаний   в промежуточных отчетных материалах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Гладкая Олеся Вячеславовна</dc:creator>
  <cp:lastModifiedBy>1</cp:lastModifiedBy>
  <cp:revision>79</cp:revision>
  <cp:lastPrinted>2019-08-29T17:37:37Z</cp:lastPrinted>
  <dcterms:created xsi:type="dcterms:W3CDTF">2019-05-27T12:42:53Z</dcterms:created>
  <dcterms:modified xsi:type="dcterms:W3CDTF">2019-09-03T09:09:54Z</dcterms:modified>
</cp:coreProperties>
</file>